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58" r:id="rId4"/>
    <p:sldId id="262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" initials="I" lastIdx="1" clrIdx="0">
    <p:extLst>
      <p:ext uri="{19B8F6BF-5375-455C-9EA6-DF929625EA0E}">
        <p15:presenceInfo xmlns:p15="http://schemas.microsoft.com/office/powerpoint/2012/main" userId="I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5169" autoAdjust="0"/>
  </p:normalViewPr>
  <p:slideViewPr>
    <p:cSldViewPr snapToGrid="0">
      <p:cViewPr>
        <p:scale>
          <a:sx n="100" d="100"/>
          <a:sy n="100" d="100"/>
        </p:scale>
        <p:origin x="4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47649-8B14-4624-B413-35F155F171B9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56AB7-4786-4D86-A907-9335E5B88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57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Ходовая база робота имеет возможность переворота.</a:t>
            </a:r>
          </a:p>
          <a:p>
            <a:r>
              <a:rPr lang="ru-RU" dirty="0"/>
              <a:t>И чтобы не лишать робота возможности использовать манипулятор в перевернутом состоянии,</a:t>
            </a:r>
          </a:p>
          <a:p>
            <a:r>
              <a:rPr lang="ru-RU" dirty="0"/>
              <a:t>	как это произошло бы в случае с обычным двухзвенным манипулятором,</a:t>
            </a:r>
          </a:p>
          <a:p>
            <a:r>
              <a:rPr lang="ru-RU" dirty="0"/>
              <a:t>Мы решили реализовать гибкий манипулятор на основе данной разработки.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56AB7-4786-4D86-A907-9335E5B88F9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35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1.Манипулятор робота состоит из трех натянутых червячных тросов, центрующих их деталей и блока управления манипулятора.</a:t>
            </a:r>
          </a:p>
          <a:p>
            <a:r>
              <a:rPr lang="ru-RU" dirty="0"/>
              <a:t>   Натяжение тросов осуществляется посредством червячной передачи.</a:t>
            </a:r>
          </a:p>
          <a:p>
            <a:endParaRPr lang="ru-RU" dirty="0"/>
          </a:p>
          <a:p>
            <a:r>
              <a:rPr lang="ru-RU" dirty="0"/>
              <a:t>2.Изначально, профиль бусин червячного троса, был спроектирован как зуб соответствующего червяку червячного колеса. </a:t>
            </a:r>
          </a:p>
          <a:p>
            <a:r>
              <a:rPr lang="ru-RU" dirty="0"/>
              <a:t>  В ходе разработки и печати бусин форма профиля претерпевала изменения.</a:t>
            </a:r>
          </a:p>
          <a:p>
            <a:r>
              <a:rPr lang="ru-RU" dirty="0"/>
              <a:t>	После ряда проб и ошибок выяснилось, что печать бусины целиком крайне снижает качество получаемой детали, происходило это 	из-за неравномерной усадки пластика при печати.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Сейчас печать бусин производится по половинами, после чего две половины бусины склеиваются и устанавливаются в 	манипулятор.</a:t>
            </a:r>
          </a:p>
          <a:p>
            <a:endParaRPr lang="ru-RU" dirty="0"/>
          </a:p>
          <a:p>
            <a:r>
              <a:rPr lang="ru-RU" dirty="0"/>
              <a:t>3.Собрав первый прототип манипулятора, мы выявили такие ошибки как:</a:t>
            </a:r>
          </a:p>
          <a:p>
            <a:r>
              <a:rPr lang="ru-RU" dirty="0"/>
              <a:t>	Центрующие тросы детали, в том исполнении представляли из себя цилиндры, на собранной конструкции было выявлено, что они сильно ограничивают её гибкость.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надо тут добавить про то, что в этих деталях есть пазы, которые не дают детали проворачиваться внутри блока управления, чтобы трос не выходил из зацепления</a:t>
            </a:r>
          </a:p>
          <a:p>
            <a:endParaRPr lang="ru-RU" dirty="0"/>
          </a:p>
          <a:p>
            <a:r>
              <a:rPr lang="ru-RU" dirty="0"/>
              <a:t>4.Проанализировал ошибки и недочеты первой модели, был создан второй прототип.</a:t>
            </a:r>
          </a:p>
          <a:p>
            <a:r>
              <a:rPr lang="ru-RU" dirty="0"/>
              <a:t>  Во втором исполнении манипулятора были внесены такие изменения:</a:t>
            </a:r>
          </a:p>
          <a:p>
            <a:r>
              <a:rPr lang="ru-RU" dirty="0"/>
              <a:t>	Центрующие детали, благодаря их измененной округлой (может найти правильное название этой таблеточной формы) форме </a:t>
            </a:r>
            <a:r>
              <a:rPr lang="ru-RU" dirty="0" err="1"/>
              <a:t>обеспесили</a:t>
            </a:r>
            <a:r>
              <a:rPr lang="ru-RU" dirty="0"/>
              <a:t> большую гибкость конструкции,</a:t>
            </a:r>
          </a:p>
          <a:p>
            <a:r>
              <a:rPr lang="ru-RU" dirty="0"/>
              <a:t>	Так как возникал эффект "</a:t>
            </a:r>
            <a:r>
              <a:rPr lang="ru-RU" dirty="0" err="1"/>
              <a:t>слоновей</a:t>
            </a:r>
            <a:r>
              <a:rPr lang="ru-RU" dirty="0"/>
              <a:t> ноги" и первый слой половины бусины растекался больше остальных - профиль бусин, был изменен вручную, что позволило улучшить сцепление червяка с тросом, </a:t>
            </a:r>
          </a:p>
          <a:p>
            <a:r>
              <a:rPr lang="ru-RU" dirty="0"/>
              <a:t>	Во избежание люфта червяка при больших радиальных нагрузках была добавлена центрующая ось,</a:t>
            </a:r>
          </a:p>
          <a:p>
            <a:r>
              <a:rPr lang="ru-RU" dirty="0"/>
              <a:t>	Взяты более мощные моторы.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56AB7-4786-4D86-A907-9335E5B88F9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207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47AE-7311-40AE-9FFD-0D305EAB915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3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5D12B-C703-46AE-9E9A-5B9113E79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96D6965-44AB-4FA3-8AE3-705EDACB3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9DD2F5-28C4-4A5E-B77D-1B3EDF3C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2AF81E-1C57-49C2-8E91-0BE7C6B65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95CF52-4318-49FF-9D8E-EB471D91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164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E5FB5-6138-44AC-8EAF-E2DEFB13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314832-F11D-4E5F-A49D-8608C0CA2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8A4104-111D-4008-9EBD-BD7C6E7A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8EC64B-A656-4FAE-A618-675DF3F1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C0D961-1C29-4B73-9922-0F44FEDC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75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CBEBAD2-5E52-4CD9-86B8-BD14F20B0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A0D4B8-00BE-4826-8108-0C0F72E17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65F3B-1B87-451A-9676-20F89459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48DB3A-B742-40D2-AE1D-B3BE2774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D6972-FDCF-4743-84BD-031EBAFD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25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D275E-3B5F-4D84-BA5E-2209D769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465EC1-CDB4-495A-B76D-C46DE810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342AC4-14E1-468C-B170-9681E85A5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4E436F-A48B-4729-9198-BFDDFA40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673361-B7E3-4D1B-AB64-969480A5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46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D4F29-6D93-4219-887B-25730430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E4C9FD-CBB3-4C67-8C77-46DA06160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A3BEA1-0CE1-4813-9BE8-CC1FF261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64A8DE-59B2-4B40-830A-84DCF8D5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589D26-E0E2-4BFD-9361-9CEB985C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11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0F93C4-6200-47FA-BC54-7B42CDB1B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65DC26-0927-45E9-81CD-BCD159D3C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F8D3B1-C786-4B4D-81FF-B51C82C7F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F673C6-E4A9-4AE8-9BD0-8D1E9525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E698C9-7D54-4885-BC37-DCF68F9A4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45B2A2-710C-43B0-BB9A-045AC56A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84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B0991-6398-4D18-A66A-7FA05477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57F86F-D464-4735-A586-67B9BF93B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A88E66-AF5C-4543-B2DD-6767D5383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3934436-CB6C-43EC-977A-7CA972DD5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EEB202B-71E4-442A-8069-2B298F909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4E5D4AA-C0C3-4812-BF09-149E86FC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3B694C6-219E-484B-8A06-074EE119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2D99683-ADFF-4ECE-BFCF-87EEE924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64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1D0FE-11D9-45CC-A47A-16ED66E6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2B622E-A454-4050-BC27-F8DB1E320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A4F759-DFB6-4F56-8FA5-03A64CDC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05AD60-A3B2-4F8A-87CC-8C0CF13B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43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2D30A7-CA87-4B6B-B122-D55ED6D7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4173C9-3B28-4354-AE73-C021A8FF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43C6DB-E185-4D5B-80BA-BC89B3CD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10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ED159-72EA-45FA-957C-E9259D0D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633DE3-C9B7-4DC6-B84F-0A01B6BD9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DB3813-26F1-4115-A0BC-18E83F10C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899CE8-C9F9-4ECD-8A5D-DC77168B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36F739-5A7F-421F-B511-F028DAB8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DE6123-5513-4BAF-B754-C993972C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83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3F06F-47DB-499D-A6F8-C6D978447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3CEB031-39FD-41D7-8171-D77E44B6A7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BD310F-95BC-4F14-8D78-67F0CC8A6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B74097-95CB-431E-B3FB-E6A9C7A6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9ECF96-9FC7-4483-B957-D41D3666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C19154-8738-4A94-8D8D-BFE0F9E4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20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8E277-E770-4B1B-B3D1-762ABB81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905E02-DB46-4E36-A79D-C570F1A13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0F8A7D-85EF-48A1-9E0E-A14A8A18F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C00C3-620E-4C68-8B74-94B2666859DD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1EF7B0-ADDB-4783-9F60-4E0DDC883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B28BFB-F63E-43F3-98F8-6E1461D71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3044A-1146-41D1-A9EA-0139F11F89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01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12643-D44C-47C8-A593-A7D6029404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BFAB8C-03FC-4CC2-94A2-D8B40CE87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15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E1429-A79C-44CC-83D2-83449745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Концепция</a:t>
            </a: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DB587683-9EBD-4228-BE19-AFFC8BB28DE7}"/>
              </a:ext>
            </a:extLst>
          </p:cNvPr>
          <p:cNvSpPr/>
          <p:nvPr/>
        </p:nvSpPr>
        <p:spPr>
          <a:xfrm>
            <a:off x="3625564" y="2437826"/>
            <a:ext cx="2160000" cy="2160000"/>
          </a:xfrm>
          <a:custGeom>
            <a:avLst/>
            <a:gdLst>
              <a:gd name="connsiteX0" fmla="*/ 286308 w 2160000"/>
              <a:gd name="connsiteY0" fmla="*/ 825984 h 2160000"/>
              <a:gd name="connsiteX1" fmla="*/ 825984 w 2160000"/>
              <a:gd name="connsiteY1" fmla="*/ 825984 h 2160000"/>
              <a:gd name="connsiteX2" fmla="*/ 825984 w 2160000"/>
              <a:gd name="connsiteY2" fmla="*/ 286308 h 2160000"/>
              <a:gd name="connsiteX3" fmla="*/ 1334016 w 2160000"/>
              <a:gd name="connsiteY3" fmla="*/ 286308 h 2160000"/>
              <a:gd name="connsiteX4" fmla="*/ 1334016 w 2160000"/>
              <a:gd name="connsiteY4" fmla="*/ 825984 h 2160000"/>
              <a:gd name="connsiteX5" fmla="*/ 1873692 w 2160000"/>
              <a:gd name="connsiteY5" fmla="*/ 825984 h 2160000"/>
              <a:gd name="connsiteX6" fmla="*/ 1873692 w 2160000"/>
              <a:gd name="connsiteY6" fmla="*/ 1334016 h 2160000"/>
              <a:gd name="connsiteX7" fmla="*/ 1334016 w 2160000"/>
              <a:gd name="connsiteY7" fmla="*/ 1334016 h 2160000"/>
              <a:gd name="connsiteX8" fmla="*/ 1334016 w 2160000"/>
              <a:gd name="connsiteY8" fmla="*/ 1873692 h 2160000"/>
              <a:gd name="connsiteX9" fmla="*/ 825984 w 2160000"/>
              <a:gd name="connsiteY9" fmla="*/ 1873692 h 2160000"/>
              <a:gd name="connsiteX10" fmla="*/ 825984 w 2160000"/>
              <a:gd name="connsiteY10" fmla="*/ 1334016 h 2160000"/>
              <a:gd name="connsiteX11" fmla="*/ 286308 w 2160000"/>
              <a:gd name="connsiteY11" fmla="*/ 1334016 h 2160000"/>
              <a:gd name="connsiteX12" fmla="*/ 286308 w 2160000"/>
              <a:gd name="connsiteY12" fmla="*/ 825984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000" h="2160000" fill="none" extrusionOk="0">
                <a:moveTo>
                  <a:pt x="286308" y="825984"/>
                </a:moveTo>
                <a:cubicBezTo>
                  <a:pt x="468542" y="816453"/>
                  <a:pt x="654278" y="878563"/>
                  <a:pt x="825984" y="825984"/>
                </a:cubicBezTo>
                <a:cubicBezTo>
                  <a:pt x="777561" y="678633"/>
                  <a:pt x="883036" y="419643"/>
                  <a:pt x="825984" y="286308"/>
                </a:cubicBezTo>
                <a:cubicBezTo>
                  <a:pt x="943009" y="266220"/>
                  <a:pt x="1183813" y="311480"/>
                  <a:pt x="1334016" y="286308"/>
                </a:cubicBezTo>
                <a:cubicBezTo>
                  <a:pt x="1389394" y="524133"/>
                  <a:pt x="1302805" y="715564"/>
                  <a:pt x="1334016" y="825984"/>
                </a:cubicBezTo>
                <a:cubicBezTo>
                  <a:pt x="1510975" y="764498"/>
                  <a:pt x="1651218" y="866072"/>
                  <a:pt x="1873692" y="825984"/>
                </a:cubicBezTo>
                <a:cubicBezTo>
                  <a:pt x="1883076" y="975797"/>
                  <a:pt x="1838077" y="1206857"/>
                  <a:pt x="1873692" y="1334016"/>
                </a:cubicBezTo>
                <a:cubicBezTo>
                  <a:pt x="1692087" y="1343220"/>
                  <a:pt x="1561314" y="1319903"/>
                  <a:pt x="1334016" y="1334016"/>
                </a:cubicBezTo>
                <a:cubicBezTo>
                  <a:pt x="1358108" y="1567640"/>
                  <a:pt x="1329634" y="1613620"/>
                  <a:pt x="1334016" y="1873692"/>
                </a:cubicBezTo>
                <a:cubicBezTo>
                  <a:pt x="1098233" y="1915149"/>
                  <a:pt x="956212" y="1866876"/>
                  <a:pt x="825984" y="1873692"/>
                </a:cubicBezTo>
                <a:cubicBezTo>
                  <a:pt x="778158" y="1726044"/>
                  <a:pt x="883441" y="1523095"/>
                  <a:pt x="825984" y="1334016"/>
                </a:cubicBezTo>
                <a:cubicBezTo>
                  <a:pt x="640284" y="1380936"/>
                  <a:pt x="519162" y="1310944"/>
                  <a:pt x="286308" y="1334016"/>
                </a:cubicBezTo>
                <a:cubicBezTo>
                  <a:pt x="240437" y="1162865"/>
                  <a:pt x="300908" y="1054920"/>
                  <a:pt x="286308" y="825984"/>
                </a:cubicBezTo>
                <a:close/>
              </a:path>
              <a:path w="2160000" h="2160000" stroke="0" extrusionOk="0">
                <a:moveTo>
                  <a:pt x="286308" y="825984"/>
                </a:moveTo>
                <a:cubicBezTo>
                  <a:pt x="494788" y="798002"/>
                  <a:pt x="705713" y="890282"/>
                  <a:pt x="825984" y="825984"/>
                </a:cubicBezTo>
                <a:cubicBezTo>
                  <a:pt x="768505" y="608724"/>
                  <a:pt x="838676" y="401719"/>
                  <a:pt x="825984" y="286308"/>
                </a:cubicBezTo>
                <a:cubicBezTo>
                  <a:pt x="1016878" y="239970"/>
                  <a:pt x="1149280" y="328582"/>
                  <a:pt x="1334016" y="286308"/>
                </a:cubicBezTo>
                <a:cubicBezTo>
                  <a:pt x="1351405" y="395270"/>
                  <a:pt x="1304252" y="622911"/>
                  <a:pt x="1334016" y="825984"/>
                </a:cubicBezTo>
                <a:cubicBezTo>
                  <a:pt x="1577628" y="802610"/>
                  <a:pt x="1734447" y="838437"/>
                  <a:pt x="1873692" y="825984"/>
                </a:cubicBezTo>
                <a:cubicBezTo>
                  <a:pt x="1896765" y="976610"/>
                  <a:pt x="1868835" y="1137993"/>
                  <a:pt x="1873692" y="1334016"/>
                </a:cubicBezTo>
                <a:cubicBezTo>
                  <a:pt x="1609283" y="1368725"/>
                  <a:pt x="1539296" y="1327974"/>
                  <a:pt x="1334016" y="1334016"/>
                </a:cubicBezTo>
                <a:cubicBezTo>
                  <a:pt x="1368443" y="1561793"/>
                  <a:pt x="1297347" y="1631790"/>
                  <a:pt x="1334016" y="1873692"/>
                </a:cubicBezTo>
                <a:cubicBezTo>
                  <a:pt x="1185508" y="1903032"/>
                  <a:pt x="953600" y="1815011"/>
                  <a:pt x="825984" y="1873692"/>
                </a:cubicBezTo>
                <a:cubicBezTo>
                  <a:pt x="821574" y="1707300"/>
                  <a:pt x="876615" y="1561241"/>
                  <a:pt x="825984" y="1334016"/>
                </a:cubicBezTo>
                <a:cubicBezTo>
                  <a:pt x="652749" y="1358421"/>
                  <a:pt x="518436" y="1300041"/>
                  <a:pt x="286308" y="1334016"/>
                </a:cubicBezTo>
                <a:cubicBezTo>
                  <a:pt x="284357" y="1092140"/>
                  <a:pt x="306888" y="1008077"/>
                  <a:pt x="286308" y="82598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3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137677946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>
              <a:schemeClr val="accent1">
                <a:alpha val="40000"/>
              </a:schemeClr>
            </a:glow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07636-1CDE-42FA-8470-F865EF56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 Black" panose="020B0A04020102020204" pitchFamily="34" charset="0"/>
              </a:rPr>
              <a:t>Woodpecker-inspired arm</a:t>
            </a:r>
            <a:br>
              <a:rPr lang="en-US" b="1" i="0" dirty="0">
                <a:effectLst/>
                <a:latin typeface="Roboto" panose="020B0604020202020204" pitchFamily="2" charset="0"/>
              </a:rPr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89978-1955-443E-8443-4E1BBD31E0CF}"/>
              </a:ext>
            </a:extLst>
          </p:cNvPr>
          <p:cNvSpPr txBox="1"/>
          <p:nvPr/>
        </p:nvSpPr>
        <p:spPr>
          <a:xfrm>
            <a:off x="4593771" y="324433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EDD647-2C2A-46CB-ACC7-CD73B1D25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8"/>
          <a:stretch/>
        </p:blipFill>
        <p:spPr>
          <a:xfrm>
            <a:off x="5322666" y="1230367"/>
            <a:ext cx="6696981" cy="35964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AA2627-6240-4B1F-B7E3-1A19EA98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65568">
            <a:off x="193021" y="1835915"/>
            <a:ext cx="4883628" cy="2015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33638F-0004-4A43-BFDC-3E22CD157362}"/>
              </a:ext>
            </a:extLst>
          </p:cNvPr>
          <p:cNvSpPr txBox="1"/>
          <p:nvPr/>
        </p:nvSpPr>
        <p:spPr>
          <a:xfrm>
            <a:off x="6671333" y="6180520"/>
            <a:ext cx="534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Авторы: </a:t>
            </a:r>
            <a:r>
              <a:rPr lang="en-US" dirty="0" err="1"/>
              <a:t>Ayato</a:t>
            </a:r>
            <a:r>
              <a:rPr lang="en-US" dirty="0"/>
              <a:t> </a:t>
            </a:r>
            <a:r>
              <a:rPr lang="en-US" dirty="0" err="1"/>
              <a:t>Kanada</a:t>
            </a:r>
            <a:r>
              <a:rPr lang="ru-RU" dirty="0"/>
              <a:t>, </a:t>
            </a:r>
            <a:r>
              <a:rPr lang="en-US" dirty="0"/>
              <a:t>Koki Honda</a:t>
            </a:r>
            <a:r>
              <a:rPr lang="ru-RU" dirty="0"/>
              <a:t>, </a:t>
            </a:r>
            <a:r>
              <a:rPr lang="en-US" dirty="0" err="1"/>
              <a:t>Motoji</a:t>
            </a:r>
            <a:r>
              <a:rPr lang="en-US" dirty="0"/>
              <a:t> Yamamoto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532C1E-DEFD-47FE-8CD8-1C4726F67C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t="12056" r="6692" b="2706"/>
          <a:stretch/>
        </p:blipFill>
        <p:spPr>
          <a:xfrm>
            <a:off x="-5074" y="4840454"/>
            <a:ext cx="5348314" cy="20311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DDD45E-E373-4297-8A1B-06E40BD6DC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5423048" y="5101153"/>
            <a:ext cx="1541289" cy="10793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B52CCD-9007-4D3E-8AFF-30FDD7D88E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432"/>
          <a:stretch/>
        </p:blipFill>
        <p:spPr>
          <a:xfrm>
            <a:off x="7044145" y="5081820"/>
            <a:ext cx="1541290" cy="10916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CC8B40-BBAD-48EC-AA06-09ED93C946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0" r="1018" b="49922"/>
          <a:stretch/>
        </p:blipFill>
        <p:spPr>
          <a:xfrm>
            <a:off x="8691334" y="5081820"/>
            <a:ext cx="1577547" cy="10916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8A4E1FA-44F2-4059-BE24-9A64003753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000"/>
          <a:stretch/>
        </p:blipFill>
        <p:spPr>
          <a:xfrm>
            <a:off x="10356583" y="5081820"/>
            <a:ext cx="1562798" cy="10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970C1B-B8FA-4040-B8EE-5F45B4E530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12618" r="34308" b="24605"/>
          <a:stretch/>
        </p:blipFill>
        <p:spPr>
          <a:xfrm>
            <a:off x="1041149" y="1127555"/>
            <a:ext cx="11152756" cy="2921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964DE8-5167-4661-B55A-92FAB047B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9"/>
          <a:stretch/>
        </p:blipFill>
        <p:spPr>
          <a:xfrm>
            <a:off x="5812672" y="5544025"/>
            <a:ext cx="6174196" cy="124018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28EFCDE-4EEC-4FCE-93BC-2508636F5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28" b="7973"/>
          <a:stretch/>
        </p:blipFill>
        <p:spPr>
          <a:xfrm>
            <a:off x="2828282" y="5544026"/>
            <a:ext cx="1967187" cy="1229136"/>
          </a:xfrm>
          <a:prstGeom prst="rect">
            <a:avLst/>
          </a:prstGeom>
        </p:spPr>
      </p:pic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B433BF40-0225-4B48-9A98-69667E5A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48" y="127228"/>
            <a:ext cx="2832827" cy="1325563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Манипулятор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F5E9783-E2F5-4889-8171-DA1DE6673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20411"/>
            <a:ext cx="1807698" cy="158397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8CE27F8-C38F-4340-B10A-65B31BAF98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018" b="6094"/>
          <a:stretch/>
        </p:blipFill>
        <p:spPr>
          <a:xfrm>
            <a:off x="267409" y="5437423"/>
            <a:ext cx="1543671" cy="1346786"/>
          </a:xfrm>
          <a:prstGeom prst="rect">
            <a:avLst/>
          </a:prstGeom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E931E70-9023-46D2-BABD-D5D303FBD3C2}"/>
              </a:ext>
            </a:extLst>
          </p:cNvPr>
          <p:cNvCxnSpPr/>
          <p:nvPr/>
        </p:nvCxnSpPr>
        <p:spPr>
          <a:xfrm flipV="1">
            <a:off x="1591462" y="4606607"/>
            <a:ext cx="936000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9BFD48F-0ABE-48BB-A295-3306020D06C3}"/>
              </a:ext>
            </a:extLst>
          </p:cNvPr>
          <p:cNvCxnSpPr>
            <a:cxnSpLocks/>
          </p:cNvCxnSpPr>
          <p:nvPr/>
        </p:nvCxnSpPr>
        <p:spPr>
          <a:xfrm>
            <a:off x="1807698" y="6194711"/>
            <a:ext cx="908869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FAD3F09-691F-40D2-8CA6-3D6F976FC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567" y="3829230"/>
            <a:ext cx="2590476" cy="1571429"/>
          </a:xfrm>
          <a:prstGeom prst="rect">
            <a:avLst/>
          </a:prstGeom>
        </p:spPr>
      </p:pic>
      <p:sp>
        <p:nvSpPr>
          <p:cNvPr id="50" name="Выноска: изогнутая линия с границей и чертой 49">
            <a:extLst>
              <a:ext uri="{FF2B5EF4-FFF2-40B4-BE49-F238E27FC236}">
                <a16:creationId xmlns:a16="http://schemas.microsoft.com/office/drawing/2014/main" id="{8055FADD-921B-47A9-B02A-6C1A18E37FF7}"/>
              </a:ext>
            </a:extLst>
          </p:cNvPr>
          <p:cNvSpPr/>
          <p:nvPr/>
        </p:nvSpPr>
        <p:spPr>
          <a:xfrm>
            <a:off x="8432799" y="457199"/>
            <a:ext cx="730251" cy="23336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41030"/>
              <a:gd name="adj6" fmla="val -873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08D63A-8AE0-44AE-8B6E-2D1ED19108E9}"/>
              </a:ext>
            </a:extLst>
          </p:cNvPr>
          <p:cNvSpPr txBox="1"/>
          <p:nvPr/>
        </p:nvSpPr>
        <p:spPr>
          <a:xfrm>
            <a:off x="8416131" y="370544"/>
            <a:ext cx="7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Червяк</a:t>
            </a:r>
          </a:p>
        </p:txBody>
      </p:sp>
      <p:sp>
        <p:nvSpPr>
          <p:cNvPr id="56" name="Выноска: изогнутая линия с границей и чертой 55">
            <a:extLst>
              <a:ext uri="{FF2B5EF4-FFF2-40B4-BE49-F238E27FC236}">
                <a16:creationId xmlns:a16="http://schemas.microsoft.com/office/drawing/2014/main" id="{DD94DA30-9823-4B19-BF77-D42F0043789D}"/>
              </a:ext>
            </a:extLst>
          </p:cNvPr>
          <p:cNvSpPr/>
          <p:nvPr/>
        </p:nvSpPr>
        <p:spPr>
          <a:xfrm flipH="1">
            <a:off x="4591048" y="490464"/>
            <a:ext cx="2105487" cy="247728"/>
          </a:xfrm>
          <a:prstGeom prst="accentBorderCallout2">
            <a:avLst>
              <a:gd name="adj1" fmla="val 12611"/>
              <a:gd name="adj2" fmla="val -2678"/>
              <a:gd name="adj3" fmla="val 12611"/>
              <a:gd name="adj4" fmla="val -6941"/>
              <a:gd name="adj5" fmla="val 497593"/>
              <a:gd name="adj6" fmla="val -4257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1FB4A4-ACAF-4FB6-9AB0-FEB6F14E30BC}"/>
              </a:ext>
            </a:extLst>
          </p:cNvPr>
          <p:cNvSpPr txBox="1"/>
          <p:nvPr/>
        </p:nvSpPr>
        <p:spPr>
          <a:xfrm>
            <a:off x="4541769" y="417415"/>
            <a:ext cx="222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GOST Type AU" panose="02000306020200020003" pitchFamily="2" charset="0"/>
              </a:rPr>
              <a:t>Центрующая ось червяка</a:t>
            </a:r>
            <a:endParaRPr lang="ru-RU" dirty="0">
              <a:latin typeface="GOST Type AU" panose="02000306020200020003" pitchFamily="2" charset="0"/>
            </a:endParaRPr>
          </a:p>
        </p:txBody>
      </p:sp>
      <p:sp>
        <p:nvSpPr>
          <p:cNvPr id="62" name="Выноска: изогнутая линия с границей и чертой 61">
            <a:extLst>
              <a:ext uri="{FF2B5EF4-FFF2-40B4-BE49-F238E27FC236}">
                <a16:creationId xmlns:a16="http://schemas.microsoft.com/office/drawing/2014/main" id="{2EB45BF0-F20C-461E-A5D2-85450147B4D5}"/>
              </a:ext>
            </a:extLst>
          </p:cNvPr>
          <p:cNvSpPr/>
          <p:nvPr/>
        </p:nvSpPr>
        <p:spPr>
          <a:xfrm>
            <a:off x="9872422" y="998737"/>
            <a:ext cx="1574087" cy="257636"/>
          </a:xfrm>
          <a:prstGeom prst="accentBorderCallout2">
            <a:avLst>
              <a:gd name="adj1" fmla="val 12611"/>
              <a:gd name="adj2" fmla="val -2678"/>
              <a:gd name="adj3" fmla="val 12611"/>
              <a:gd name="adj4" fmla="val -6941"/>
              <a:gd name="adj5" fmla="val 533918"/>
              <a:gd name="adj6" fmla="val -3098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FDA1B3-2D59-4157-9353-6C059F5B8CED}"/>
              </a:ext>
            </a:extLst>
          </p:cNvPr>
          <p:cNvSpPr txBox="1"/>
          <p:nvPr/>
        </p:nvSpPr>
        <p:spPr>
          <a:xfrm flipH="1">
            <a:off x="9948620" y="930440"/>
            <a:ext cx="149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GOST Type AU" panose="02000306020200020003" pitchFamily="2" charset="0"/>
              </a:rPr>
              <a:t>Червячный трос</a:t>
            </a:r>
            <a:endParaRPr lang="ru-RU" dirty="0">
              <a:latin typeface="GOST Type AU" panose="02000306020200020003" pitchFamily="2" charset="0"/>
            </a:endParaRPr>
          </a:p>
        </p:txBody>
      </p:sp>
      <p:sp>
        <p:nvSpPr>
          <p:cNvPr id="74" name="Выноска: изогнутая линия с границей и чертой 73">
            <a:extLst>
              <a:ext uri="{FF2B5EF4-FFF2-40B4-BE49-F238E27FC236}">
                <a16:creationId xmlns:a16="http://schemas.microsoft.com/office/drawing/2014/main" id="{10FAD480-340E-492B-B138-78F27BE85F1C}"/>
              </a:ext>
            </a:extLst>
          </p:cNvPr>
          <p:cNvSpPr/>
          <p:nvPr/>
        </p:nvSpPr>
        <p:spPr>
          <a:xfrm>
            <a:off x="10896255" y="1527175"/>
            <a:ext cx="1090613" cy="479111"/>
          </a:xfrm>
          <a:prstGeom prst="accentBorderCallout2">
            <a:avLst>
              <a:gd name="adj1" fmla="val 12611"/>
              <a:gd name="adj2" fmla="val -2678"/>
              <a:gd name="adj3" fmla="val 12611"/>
              <a:gd name="adj4" fmla="val -6941"/>
              <a:gd name="adj5" fmla="val 365402"/>
              <a:gd name="adj6" fmla="val -3147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9AEA52-6455-4EB4-8230-F4088A92BAE3}"/>
              </a:ext>
            </a:extLst>
          </p:cNvPr>
          <p:cNvSpPr txBox="1"/>
          <p:nvPr/>
        </p:nvSpPr>
        <p:spPr>
          <a:xfrm>
            <a:off x="10772430" y="1439776"/>
            <a:ext cx="133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latin typeface="GOST Type AU" panose="02000306020200020003" pitchFamily="2" charset="0"/>
              </a:rPr>
              <a:t>Ц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GOST Type AU" panose="02000306020200020003" pitchFamily="2" charset="0"/>
              </a:rPr>
              <a:t>ентрующая деталь</a:t>
            </a:r>
            <a:endParaRPr lang="ru-RU" dirty="0">
              <a:latin typeface="GOST Type AU" panose="02000306020200020003" pitchFamily="2" charset="0"/>
            </a:endParaRPr>
          </a:p>
        </p:txBody>
      </p:sp>
      <p:cxnSp>
        <p:nvCxnSpPr>
          <p:cNvPr id="1030" name="Прямая соединительная линия 1029">
            <a:extLst>
              <a:ext uri="{FF2B5EF4-FFF2-40B4-BE49-F238E27FC236}">
                <a16:creationId xmlns:a16="http://schemas.microsoft.com/office/drawing/2014/main" id="{F0B68BBD-B2E6-4BC2-A276-C911DE3ECE70}"/>
              </a:ext>
            </a:extLst>
          </p:cNvPr>
          <p:cNvCxnSpPr>
            <a:cxnSpLocks/>
          </p:cNvCxnSpPr>
          <p:nvPr/>
        </p:nvCxnSpPr>
        <p:spPr>
          <a:xfrm>
            <a:off x="7086600" y="3686421"/>
            <a:ext cx="0" cy="5484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81B1A622-528B-4C3A-95E0-45CAAE6E4474}"/>
              </a:ext>
            </a:extLst>
          </p:cNvPr>
          <p:cNvCxnSpPr>
            <a:cxnSpLocks/>
          </p:cNvCxnSpPr>
          <p:nvPr/>
        </p:nvCxnSpPr>
        <p:spPr>
          <a:xfrm>
            <a:off x="10372725" y="3645694"/>
            <a:ext cx="0" cy="5892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Прямая соединительная линия 1031">
            <a:extLst>
              <a:ext uri="{FF2B5EF4-FFF2-40B4-BE49-F238E27FC236}">
                <a16:creationId xmlns:a16="http://schemas.microsoft.com/office/drawing/2014/main" id="{C6478175-F8D1-4F16-B30B-9BD18F2BC29E}"/>
              </a:ext>
            </a:extLst>
          </p:cNvPr>
          <p:cNvCxnSpPr>
            <a:cxnSpLocks/>
          </p:cNvCxnSpPr>
          <p:nvPr/>
        </p:nvCxnSpPr>
        <p:spPr>
          <a:xfrm>
            <a:off x="7086600" y="4205288"/>
            <a:ext cx="3286125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33C29126-91DA-4110-8A0F-6BFD9137CF78}"/>
              </a:ext>
            </a:extLst>
          </p:cNvPr>
          <p:cNvSpPr txBox="1"/>
          <p:nvPr/>
        </p:nvSpPr>
        <p:spPr>
          <a:xfrm>
            <a:off x="7264723" y="3896128"/>
            <a:ext cx="292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Блок управления манипулятором</a:t>
            </a:r>
          </a:p>
        </p:txBody>
      </p:sp>
      <p:sp>
        <p:nvSpPr>
          <p:cNvPr id="90" name="Выноска: изогнутая линия с границей и чертой 89">
            <a:extLst>
              <a:ext uri="{FF2B5EF4-FFF2-40B4-BE49-F238E27FC236}">
                <a16:creationId xmlns:a16="http://schemas.microsoft.com/office/drawing/2014/main" id="{CD9921BE-9228-4100-AEC0-C9C7E4C9A297}"/>
              </a:ext>
            </a:extLst>
          </p:cNvPr>
          <p:cNvSpPr/>
          <p:nvPr/>
        </p:nvSpPr>
        <p:spPr>
          <a:xfrm>
            <a:off x="10787632" y="3590205"/>
            <a:ext cx="569344" cy="228759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87075"/>
              <a:gd name="adj6" fmla="val -19470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14C04D3A-953C-4409-9CED-87AAFE138873}"/>
              </a:ext>
            </a:extLst>
          </p:cNvPr>
          <p:cNvSpPr txBox="1"/>
          <p:nvPr/>
        </p:nvSpPr>
        <p:spPr>
          <a:xfrm>
            <a:off x="10729197" y="3501755"/>
            <a:ext cx="86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Мотор</a:t>
            </a:r>
          </a:p>
        </p:txBody>
      </p:sp>
      <p:sp>
        <p:nvSpPr>
          <p:cNvPr id="1049" name="Выноска: изогнутая линия с границей и чертой 1048">
            <a:extLst>
              <a:ext uri="{FF2B5EF4-FFF2-40B4-BE49-F238E27FC236}">
                <a16:creationId xmlns:a16="http://schemas.microsoft.com/office/drawing/2014/main" id="{D0C2E9C1-E018-4245-8D79-906A27266A34}"/>
              </a:ext>
            </a:extLst>
          </p:cNvPr>
          <p:cNvSpPr/>
          <p:nvPr/>
        </p:nvSpPr>
        <p:spPr>
          <a:xfrm flipH="1">
            <a:off x="3529012" y="956018"/>
            <a:ext cx="2124074" cy="263086"/>
          </a:xfrm>
          <a:prstGeom prst="accentBorderCallout2">
            <a:avLst>
              <a:gd name="adj1" fmla="val 18750"/>
              <a:gd name="adj2" fmla="val -2354"/>
              <a:gd name="adj3" fmla="val 18750"/>
              <a:gd name="adj4" fmla="val -7997"/>
              <a:gd name="adj5" fmla="val 608211"/>
              <a:gd name="adj6" fmla="val -5276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331136F2-9331-4B4A-A1C1-431D320FE981}"/>
              </a:ext>
            </a:extLst>
          </p:cNvPr>
          <p:cNvSpPr txBox="1"/>
          <p:nvPr/>
        </p:nvSpPr>
        <p:spPr>
          <a:xfrm>
            <a:off x="3419776" y="881559"/>
            <a:ext cx="236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ST Type AU" panose="02000306020200020003" pitchFamily="2" charset="0"/>
              </a:rPr>
              <a:t>Мотор вращения захвата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057EFD39-2CBB-4F29-BB18-BFF4423B3DF0}"/>
              </a:ext>
            </a:extLst>
          </p:cNvPr>
          <p:cNvSpPr txBox="1"/>
          <p:nvPr/>
        </p:nvSpPr>
        <p:spPr>
          <a:xfrm>
            <a:off x="3090863" y="3220873"/>
            <a:ext cx="243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Захват</a:t>
            </a:r>
          </a:p>
        </p:txBody>
      </p:sp>
      <p:cxnSp>
        <p:nvCxnSpPr>
          <p:cNvPr id="1053" name="Прямая соединительная линия 1052">
            <a:extLst>
              <a:ext uri="{FF2B5EF4-FFF2-40B4-BE49-F238E27FC236}">
                <a16:creationId xmlns:a16="http://schemas.microsoft.com/office/drawing/2014/main" id="{29E38C4D-1D04-4301-9A6A-62E017CBC43B}"/>
              </a:ext>
            </a:extLst>
          </p:cNvPr>
          <p:cNvCxnSpPr>
            <a:cxnSpLocks/>
          </p:cNvCxnSpPr>
          <p:nvPr/>
        </p:nvCxnSpPr>
        <p:spPr>
          <a:xfrm>
            <a:off x="1039244" y="2717006"/>
            <a:ext cx="0" cy="1179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Прямая соединительная линия 1054">
            <a:extLst>
              <a:ext uri="{FF2B5EF4-FFF2-40B4-BE49-F238E27FC236}">
                <a16:creationId xmlns:a16="http://schemas.microsoft.com/office/drawing/2014/main" id="{BAF59296-2C21-48D0-BDA2-8ECDBE456348}"/>
              </a:ext>
            </a:extLst>
          </p:cNvPr>
          <p:cNvCxnSpPr>
            <a:cxnSpLocks/>
          </p:cNvCxnSpPr>
          <p:nvPr/>
        </p:nvCxnSpPr>
        <p:spPr>
          <a:xfrm>
            <a:off x="1044000" y="3787320"/>
            <a:ext cx="604735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2" name="Выноска: изогнутая линия с границей и чертой 1061">
            <a:extLst>
              <a:ext uri="{FF2B5EF4-FFF2-40B4-BE49-F238E27FC236}">
                <a16:creationId xmlns:a16="http://schemas.microsoft.com/office/drawing/2014/main" id="{ABFA177B-2554-44E7-A678-2D8534FC3565}"/>
              </a:ext>
            </a:extLst>
          </p:cNvPr>
          <p:cNvSpPr/>
          <p:nvPr/>
        </p:nvSpPr>
        <p:spPr>
          <a:xfrm flipH="1">
            <a:off x="2185988" y="1439662"/>
            <a:ext cx="1696634" cy="759555"/>
          </a:xfrm>
          <a:prstGeom prst="accentBorderCallout2">
            <a:avLst>
              <a:gd name="adj1" fmla="val 18750"/>
              <a:gd name="adj2" fmla="val -2929"/>
              <a:gd name="adj3" fmla="val 18750"/>
              <a:gd name="adj4" fmla="val -16667"/>
              <a:gd name="adj5" fmla="val 76133"/>
              <a:gd name="adj6" fmla="val -5507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3F77203B-6BF9-4813-A8FA-BD1A4A240F56}"/>
              </a:ext>
            </a:extLst>
          </p:cNvPr>
          <p:cNvSpPr txBox="1"/>
          <p:nvPr/>
        </p:nvSpPr>
        <p:spPr>
          <a:xfrm>
            <a:off x="1883713" y="1357774"/>
            <a:ext cx="229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ST Type AU" panose="02000306020200020003" pitchFamily="2" charset="0"/>
              </a:rPr>
              <a:t>Сервомотор открытия</a:t>
            </a:r>
            <a:r>
              <a:rPr lang="en-US" dirty="0">
                <a:latin typeface="GOST Type AU" panose="02000306020200020003" pitchFamily="2" charset="0"/>
              </a:rPr>
              <a:t>/</a:t>
            </a:r>
            <a:r>
              <a:rPr lang="ru-RU" dirty="0">
                <a:latin typeface="GOST Type AU" panose="02000306020200020003" pitchFamily="2" charset="0"/>
              </a:rPr>
              <a:t>закрытия захвата</a:t>
            </a:r>
          </a:p>
        </p:txBody>
      </p:sp>
    </p:spTree>
    <p:extLst>
      <p:ext uri="{BB962C8B-B14F-4D97-AF65-F5344CB8AC3E}">
        <p14:creationId xmlns:p14="http://schemas.microsoft.com/office/powerpoint/2010/main" val="177782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1B7FC-CEF2-4753-88A6-7BE9872E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Еще раз про манипулятор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9E5C1E-FEE5-46CF-8C90-DE9899308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14" y="1813953"/>
            <a:ext cx="8580441" cy="44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092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361</Words>
  <Application>Microsoft Office PowerPoint</Application>
  <PresentationFormat>Широкоэкранный</PresentationFormat>
  <Paragraphs>42</Paragraphs>
  <Slides>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GOST Type AU</vt:lpstr>
      <vt:lpstr>Roboto</vt:lpstr>
      <vt:lpstr>Тема Office</vt:lpstr>
      <vt:lpstr>Презентация PowerPoint</vt:lpstr>
      <vt:lpstr>Концепция</vt:lpstr>
      <vt:lpstr>Woodpecker-inspired arm </vt:lpstr>
      <vt:lpstr>Манипулятор</vt:lpstr>
      <vt:lpstr> Еще раз про манипулятор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</dc:creator>
  <cp:lastModifiedBy>Ivan</cp:lastModifiedBy>
  <cp:revision>4</cp:revision>
  <dcterms:created xsi:type="dcterms:W3CDTF">2024-04-24T07:47:17Z</dcterms:created>
  <dcterms:modified xsi:type="dcterms:W3CDTF">2024-04-24T19:22:18Z</dcterms:modified>
</cp:coreProperties>
</file>